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76" r:id="rId3"/>
    <p:sldId id="258" r:id="rId4"/>
    <p:sldId id="306" r:id="rId5"/>
    <p:sldId id="274" r:id="rId6"/>
    <p:sldId id="307" r:id="rId7"/>
    <p:sldId id="308" r:id="rId8"/>
    <p:sldId id="309" r:id="rId9"/>
    <p:sldId id="310" r:id="rId10"/>
    <p:sldId id="311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Bebas Neu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FF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151D2-3728-46C6-8BEB-9D0E94481B4F}">
  <a:tblStyle styleId="{3F1151D2-3728-46C6-8BEB-9D0E94481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3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4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46902" y="158542"/>
            <a:ext cx="7033800" cy="1476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chemeClr val="tx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SISTEM PAKAR MENGGUNAKAN TEOREMA BAYES UNTUK MENDETEKSI STUNTING PADA BALITA</a:t>
            </a:r>
            <a:endParaRPr lang="en-ID"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1918090" y="219050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Gumilar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Ichsanulhaq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Nurul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Hoeriah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Fajar Maulana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3BDAD-7C5A-C886-8BF0-B84E3A1D99EC}"/>
              </a:ext>
            </a:extLst>
          </p:cNvPr>
          <p:cNvSpPr txBox="1"/>
          <p:nvPr/>
        </p:nvSpPr>
        <p:spPr>
          <a:xfrm>
            <a:off x="3631847" y="1882728"/>
            <a:ext cx="1787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KELOMPOK 4: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F4BFA4-5C71-4409-8C57-29C7B3174CB8}"/>
              </a:ext>
            </a:extLst>
          </p:cNvPr>
          <p:cNvSpPr txBox="1"/>
          <p:nvPr/>
        </p:nvSpPr>
        <p:spPr>
          <a:xfrm>
            <a:off x="389603" y="382568"/>
            <a:ext cx="466294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4.Menentukan Nilai Bayes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Langkah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73E88-FF39-4736-AC18-4C48A53FD6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434" y="830212"/>
            <a:ext cx="3459480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14CDE-8C97-4576-B5D6-56783B8B2D59}"/>
              </a:ext>
            </a:extLst>
          </p:cNvPr>
          <p:cNvSpPr txBox="1"/>
          <p:nvPr/>
        </p:nvSpPr>
        <p:spPr>
          <a:xfrm>
            <a:off x="428931" y="2377474"/>
            <a:ext cx="6252087" cy="110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 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kemungkinan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pasien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menderita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marasmik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-kwashiorkor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presentase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50.47%.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solusi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yang   di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volume yang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55"/>
          <p:cNvSpPr txBox="1">
            <a:spLocks noGrp="1"/>
          </p:cNvSpPr>
          <p:nvPr>
            <p:ph type="subTitle" idx="1"/>
          </p:nvPr>
        </p:nvSpPr>
        <p:spPr>
          <a:xfrm>
            <a:off x="239477" y="1323728"/>
            <a:ext cx="6816834" cy="1084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stunting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Stunting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pencerminan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bersifat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kronispada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pertumbuhan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bermulanya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kehidupan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berlangsung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lama.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Pengertian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Bayes?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Bayes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training,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probabilitas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bersyarat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Bayes juga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menggabungkan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sampel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7274814" y="1676401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258557" y="1802960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6143567" y="14471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7342650" y="377188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3164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Beberapa</a:t>
            </a:r>
            <a:r>
              <a:rPr lang="en-ID" sz="2000" dirty="0"/>
              <a:t> formula bayes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br>
              <a:rPr lang="en-ID" sz="2000" dirty="0"/>
            </a:br>
            <a:r>
              <a:rPr lang="en-ID" sz="2000" dirty="0" err="1"/>
              <a:t>mengukur</a:t>
            </a:r>
            <a:r>
              <a:rPr lang="en-ID" sz="2000" dirty="0"/>
              <a:t> </a:t>
            </a:r>
            <a:r>
              <a:rPr lang="en-ID" sz="2000" dirty="0" err="1"/>
              <a:t>gejala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:</a:t>
            </a:r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1151601" y="138201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6579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Menghitungnilai</a:t>
            </a:r>
            <a:r>
              <a:rPr lang="en-ID" sz="1600" dirty="0"/>
              <a:t> </a:t>
            </a:r>
            <a:r>
              <a:rPr lang="en-ID" sz="1600" dirty="0" err="1"/>
              <a:t>peluang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evidence </a:t>
            </a:r>
            <a:r>
              <a:rPr lang="en-ID" sz="1600" dirty="0" err="1"/>
              <a:t>bersumber</a:t>
            </a:r>
            <a:r>
              <a:rPr lang="en-ID" sz="1600" dirty="0"/>
              <a:t> pada </a:t>
            </a:r>
            <a:r>
              <a:rPr lang="en-ID" sz="1600" dirty="0" err="1"/>
              <a:t>hipotesa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1151601" y="284387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2937008"/>
            <a:ext cx="70623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Menghitungnilai</a:t>
            </a:r>
            <a:r>
              <a:rPr lang="en-ID" sz="1600" dirty="0"/>
              <a:t> </a:t>
            </a:r>
            <a:r>
              <a:rPr lang="en-ID" sz="1600" dirty="0" err="1"/>
              <a:t>semesta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jenis</a:t>
            </a:r>
            <a:r>
              <a:rPr lang="en-ID" sz="1600" dirty="0"/>
              <a:t> </a:t>
            </a:r>
            <a:r>
              <a:rPr lang="en-ID" sz="1600" dirty="0" err="1"/>
              <a:t>penyakit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8998108" y="946258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802DD-207F-5165-3458-FF39DDA2A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21" y="1903338"/>
            <a:ext cx="3223204" cy="8837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1669AE-7215-CF81-7044-67EF131F1E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7" b="1"/>
          <a:stretch/>
        </p:blipFill>
        <p:spPr>
          <a:xfrm>
            <a:off x="2882321" y="3325070"/>
            <a:ext cx="3232743" cy="1027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4A469-DE86-ACDE-C6AE-8005D5C488E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77844" y="559218"/>
            <a:ext cx="976800" cy="484500"/>
          </a:xfrm>
        </p:spPr>
        <p:txBody>
          <a:bodyPr/>
          <a:lstStyle/>
          <a:p>
            <a:r>
              <a:rPr lang="en-US" sz="2400" dirty="0"/>
              <a:t>03</a:t>
            </a:r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6A98F6-C586-6057-34E4-5B2EF95718C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45644" y="653924"/>
            <a:ext cx="7608456" cy="484500"/>
          </a:xfrm>
        </p:spPr>
        <p:txBody>
          <a:bodyPr/>
          <a:lstStyle/>
          <a:p>
            <a:r>
              <a:rPr lang="en-US" sz="1600" dirty="0" err="1"/>
              <a:t>Menghitung</a:t>
            </a:r>
            <a:r>
              <a:rPr lang="en-US" sz="1600" dirty="0"/>
              <a:t> 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hipotesa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evidence</a:t>
            </a:r>
          </a:p>
          <a:p>
            <a:endParaRPr lang="en-ID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1E1094-8B12-BBA1-F170-64031D8FCFB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977844" y="1934903"/>
            <a:ext cx="976800" cy="484500"/>
          </a:xfrm>
        </p:spPr>
        <p:txBody>
          <a:bodyPr/>
          <a:lstStyle/>
          <a:p>
            <a:r>
              <a:rPr lang="en-US" sz="2400" dirty="0"/>
              <a:t>04</a:t>
            </a:r>
            <a:endParaRPr lang="en-ID" sz="24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E0F3F2-2EF4-4EF7-F10B-181E4B3964EC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84226" y="3373032"/>
            <a:ext cx="976800" cy="484500"/>
          </a:xfrm>
        </p:spPr>
        <p:txBody>
          <a:bodyPr/>
          <a:lstStyle/>
          <a:p>
            <a:r>
              <a:rPr lang="en-US" sz="2400" dirty="0"/>
              <a:t>05</a:t>
            </a:r>
            <a:endParaRPr lang="en-ID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3CDB5-4E25-4594-FB49-DEE4208C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52" y="1043718"/>
            <a:ext cx="4142007" cy="619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4E827-C618-26C1-3FFF-2AF65C42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32" y="117612"/>
            <a:ext cx="6084335" cy="331990"/>
          </a:xfrm>
          <a:prstGeom prst="rect">
            <a:avLst/>
          </a:prstGeom>
        </p:spPr>
      </p:pic>
      <p:sp>
        <p:nvSpPr>
          <p:cNvPr id="22" name="Google Shape;1290;p37">
            <a:extLst>
              <a:ext uri="{FF2B5EF4-FFF2-40B4-BE49-F238E27FC236}">
                <a16:creationId xmlns:a16="http://schemas.microsoft.com/office/drawing/2014/main" id="{7F90BACF-E716-D45A-D72F-F15598E44508}"/>
              </a:ext>
            </a:extLst>
          </p:cNvPr>
          <p:cNvSpPr txBox="1">
            <a:spLocks/>
          </p:cNvSpPr>
          <p:nvPr/>
        </p:nvSpPr>
        <p:spPr>
          <a:xfrm>
            <a:off x="1954644" y="2087250"/>
            <a:ext cx="706235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sz="1600" dirty="0" err="1"/>
              <a:t>Menghitungnilai</a:t>
            </a:r>
            <a:r>
              <a:rPr lang="en-ID" sz="1600" dirty="0"/>
              <a:t> P(</a:t>
            </a:r>
            <a:r>
              <a:rPr lang="en-ID" sz="1600" dirty="0" err="1"/>
              <a:t>Hi│E</a:t>
            </a:r>
            <a:r>
              <a:rPr lang="en-ID" sz="1600" dirty="0"/>
              <a:t>)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peluang</a:t>
            </a:r>
            <a:r>
              <a:rPr lang="en-ID" sz="1600" dirty="0"/>
              <a:t> Hi </a:t>
            </a:r>
            <a:r>
              <a:rPr lang="en-ID" sz="1600" dirty="0" err="1"/>
              <a:t>benar</a:t>
            </a:r>
            <a:r>
              <a:rPr lang="en-ID" sz="1600" dirty="0"/>
              <a:t> </a:t>
            </a:r>
            <a:r>
              <a:rPr lang="en-ID" sz="1600" dirty="0" err="1"/>
              <a:t>jika</a:t>
            </a:r>
            <a:r>
              <a:rPr lang="en-ID" sz="1600" dirty="0"/>
              <a:t> </a:t>
            </a:r>
            <a:r>
              <a:rPr lang="en-ID" sz="1600" dirty="0" err="1"/>
              <a:t>dihaturkan</a:t>
            </a:r>
            <a:r>
              <a:rPr lang="en-ID" sz="1600" dirty="0"/>
              <a:t> evidence</a:t>
            </a:r>
          </a:p>
          <a:p>
            <a:pPr marL="0" indent="0"/>
            <a:endParaRPr lang="en-ID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5563A53-F464-0050-5F20-84FA475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52" y="2571750"/>
            <a:ext cx="3344848" cy="767842"/>
          </a:xfrm>
          <a:prstGeom prst="rect">
            <a:avLst/>
          </a:prstGeom>
        </p:spPr>
      </p:pic>
      <p:sp>
        <p:nvSpPr>
          <p:cNvPr id="26" name="Google Shape;1290;p37">
            <a:extLst>
              <a:ext uri="{FF2B5EF4-FFF2-40B4-BE49-F238E27FC236}">
                <a16:creationId xmlns:a16="http://schemas.microsoft.com/office/drawing/2014/main" id="{F95FE1F1-D6BF-4A64-3481-183ABA043E88}"/>
              </a:ext>
            </a:extLst>
          </p:cNvPr>
          <p:cNvSpPr txBox="1">
            <a:spLocks/>
          </p:cNvSpPr>
          <p:nvPr/>
        </p:nvSpPr>
        <p:spPr>
          <a:xfrm>
            <a:off x="2018694" y="3373032"/>
            <a:ext cx="706235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Bayes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EF913C-AB64-C819-182A-E847E6C5A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7" y="3857532"/>
            <a:ext cx="6896650" cy="4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0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Langkah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mendeteksi</a:t>
            </a:r>
            <a:r>
              <a:rPr lang="en-ID" sz="1600" dirty="0"/>
              <a:t> </a:t>
            </a:r>
            <a:r>
              <a:rPr lang="en-ID" sz="1600" dirty="0" err="1"/>
              <a:t>penyakit</a:t>
            </a:r>
            <a:r>
              <a:rPr lang="en-ID" sz="1600" dirty="0"/>
              <a:t> stunting pada </a:t>
            </a:r>
            <a:r>
              <a:rPr lang="en-ID" sz="1600" dirty="0" err="1"/>
              <a:t>balita</a:t>
            </a:r>
            <a:r>
              <a:rPr lang="en-ID" sz="1600" dirty="0"/>
              <a:t> </a:t>
            </a:r>
            <a:r>
              <a:rPr lang="en-ID" sz="1600" dirty="0" err="1"/>
              <a:t>menggunkanaTeorema</a:t>
            </a:r>
            <a:r>
              <a:rPr lang="en-ID" sz="1600" dirty="0"/>
              <a:t> </a:t>
            </a:r>
            <a:r>
              <a:rPr lang="en-ID" sz="1600" dirty="0" err="1"/>
              <a:t>Bayesialah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: </a:t>
            </a:r>
            <a:r>
              <a:rPr lang="en" sz="1600" dirty="0"/>
              <a:t> NUTSHELL</a:t>
            </a:r>
            <a:endParaRPr sz="1600"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921025" y="1198346"/>
            <a:ext cx="9460976" cy="2154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gejala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Gambaranpemahaman</a:t>
            </a:r>
            <a:r>
              <a:rPr lang="en-US" dirty="0"/>
              <a:t>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evidence </a:t>
            </a:r>
            <a:r>
              <a:rPr lang="en-US" dirty="0" err="1"/>
              <a:t>bersumber</a:t>
            </a:r>
            <a:r>
              <a:rPr lang="en-US" dirty="0"/>
              <a:t> </a:t>
            </a:r>
            <a:r>
              <a:rPr lang="en-US" dirty="0" err="1"/>
              <a:t>hipotesa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peluanghipotesistanpa</a:t>
            </a:r>
            <a:r>
              <a:rPr lang="en-US" dirty="0"/>
              <a:t> </a:t>
            </a:r>
            <a:r>
              <a:rPr lang="en-US" dirty="0" err="1"/>
              <a:t>memandang</a:t>
            </a:r>
            <a:r>
              <a:rPr lang="en-US" dirty="0"/>
              <a:t> evidence.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semesta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P(</a:t>
            </a:r>
            <a:r>
              <a:rPr lang="en-US" dirty="0" err="1"/>
              <a:t>Hi│E</a:t>
            </a:r>
            <a:r>
              <a:rPr lang="en-US" dirty="0"/>
              <a:t>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peluangHi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dihaturkan</a:t>
            </a:r>
            <a:r>
              <a:rPr lang="en-US" dirty="0"/>
              <a:t> evidence E.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Bayes.</a:t>
            </a:r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598477" y="2388880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453674" y="149353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029982">
            <a:off x="7614575" y="107112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160001" y="1175678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80828" y="23285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53"/>
          <p:cNvGrpSpPr/>
          <p:nvPr/>
        </p:nvGrpSpPr>
        <p:grpSpPr>
          <a:xfrm>
            <a:off x="598477" y="2388880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453674" y="149353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029982">
            <a:off x="7614575" y="107112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160001" y="1175678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80828" y="232852"/>
            <a:ext cx="1175233" cy="763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84776F-0022-472D-81D7-60AE3C7B7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88895"/>
              </p:ext>
            </p:extLst>
          </p:nvPr>
        </p:nvGraphicFramePr>
        <p:xfrm>
          <a:off x="827388" y="1636220"/>
          <a:ext cx="5033645" cy="1115190"/>
        </p:xfrm>
        <a:graphic>
          <a:graphicData uri="http://schemas.openxmlformats.org/drawingml/2006/table">
            <a:tbl>
              <a:tblPr firstRow="1" firstCol="1" bandRow="1">
                <a:tableStyleId>{3F1151D2-3728-46C6-8BEB-9D0E94481B4F}</a:tableStyleId>
              </a:tblPr>
              <a:tblGrid>
                <a:gridCol w="2516505">
                  <a:extLst>
                    <a:ext uri="{9D8B030D-6E8A-4147-A177-3AD203B41FA5}">
                      <a16:colId xmlns:a16="http://schemas.microsoft.com/office/drawing/2014/main" val="803625614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715692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kepastian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Nilai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65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Tidak pasti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0 - 0.2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5364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Mungkin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0.3 – 0.4 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471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Cukup pasti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0.5 – 0.6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9871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Pasti 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0.7 – 0.8 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857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Sangat </a:t>
                      </a:r>
                      <a:r>
                        <a:rPr lang="en-US" sz="1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pasti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0.9 - 1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58296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60E55FB-A770-4065-86A4-A329472D9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86" y="11293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kepastian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kepastiannya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7754D0-5400-4B39-BB9C-9146AA61EE1C}"/>
              </a:ext>
            </a:extLst>
          </p:cNvPr>
          <p:cNvSpPr txBox="1"/>
          <p:nvPr/>
        </p:nvSpPr>
        <p:spPr>
          <a:xfrm>
            <a:off x="473177" y="372735"/>
            <a:ext cx="466294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gejala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penyakit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stunting: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90FA4-54D9-4E06-A310-7D86A7549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3177" y="763956"/>
            <a:ext cx="4308475" cy="38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EAE10-4532-42C9-9753-53D69C99DEBD}"/>
              </a:ext>
            </a:extLst>
          </p:cNvPr>
          <p:cNvSpPr txBox="1"/>
          <p:nvPr/>
        </p:nvSpPr>
        <p:spPr>
          <a:xfrm>
            <a:off x="621726" y="295219"/>
            <a:ext cx="4662948" cy="110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pasien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menderita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penyakit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jawaban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gejalanya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perhitungannya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F1165-9195-486A-9159-B8E3C30263DA}"/>
              </a:ext>
            </a:extLst>
          </p:cNvPr>
          <p:cNvSpPr txBox="1"/>
          <p:nvPr/>
        </p:nvSpPr>
        <p:spPr>
          <a:xfrm>
            <a:off x="369939" y="1089347"/>
            <a:ext cx="466294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probilitas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P(Hi)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5C711-374A-4343-8AE7-1AFB782E2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850" y="1400843"/>
            <a:ext cx="3453130" cy="36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6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795AB-7F6F-426B-B750-021A4ECB559A}"/>
              </a:ext>
            </a:extLst>
          </p:cNvPr>
          <p:cNvSpPr txBox="1"/>
          <p:nvPr/>
        </p:nvSpPr>
        <p:spPr>
          <a:xfrm>
            <a:off x="492842" y="451393"/>
            <a:ext cx="466294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semesta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ADBE1-313E-465A-A803-661D8834B051}"/>
              </a:ext>
            </a:extLst>
          </p:cNvPr>
          <p:cNvPicPr/>
          <p:nvPr/>
        </p:nvPicPr>
        <p:blipFill rotWithShape="1">
          <a:blip r:embed="rId2"/>
          <a:srcRect t="53542"/>
          <a:stretch/>
        </p:blipFill>
        <p:spPr bwMode="auto">
          <a:xfrm>
            <a:off x="572247" y="762889"/>
            <a:ext cx="5039995" cy="528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8ED13-233C-49E4-9831-576BDA53BDD1}"/>
              </a:ext>
            </a:extLst>
          </p:cNvPr>
          <p:cNvSpPr txBox="1"/>
          <p:nvPr/>
        </p:nvSpPr>
        <p:spPr>
          <a:xfrm>
            <a:off x="492842" y="1447592"/>
            <a:ext cx="466294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P(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Hi|E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A0C05-3664-40E8-B124-E0C2DE628A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345" y="1809295"/>
            <a:ext cx="3970655" cy="31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104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327</Words>
  <Application>Microsoft Office PowerPoint</Application>
  <PresentationFormat>On-screen Show (16:9)</PresentationFormat>
  <Paragraphs>51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Bebas Neue</vt:lpstr>
      <vt:lpstr>Arial</vt:lpstr>
      <vt:lpstr>Montserrat</vt:lpstr>
      <vt:lpstr>Anaheim</vt:lpstr>
      <vt:lpstr>Times New Roman</vt:lpstr>
      <vt:lpstr>Montserrat Black</vt:lpstr>
      <vt:lpstr>Artificial Intelligence (AI) Technology Consulting by Slidesgo</vt:lpstr>
      <vt:lpstr>SISTEM PAKAR MENGGUNAKAN TEOREMA BAYES UNTUK MENDETEKSI STUNTING PADA BALITA</vt:lpstr>
      <vt:lpstr>PowerPoint Presentation</vt:lpstr>
      <vt:lpstr>Beberapa formula bayes untuk  mengukur gejala tersebut:</vt:lpstr>
      <vt:lpstr>03</vt:lpstr>
      <vt:lpstr>Langkah dalam mendeteksi penyakit stunting pada balita menggunkanaTeorema Bayesialah seperti berikut: 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PAKAR MENGGUNAKAN TEOREMA BAYES UNTUK MENDETEKSI STUNTING PADA BALITA</dc:title>
  <dc:creator>Lenovo K2450</dc:creator>
  <cp:lastModifiedBy>gumilar92xd@gmail.com</cp:lastModifiedBy>
  <cp:revision>2</cp:revision>
  <dcterms:modified xsi:type="dcterms:W3CDTF">2023-04-13T13:07:23Z</dcterms:modified>
</cp:coreProperties>
</file>